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  <a:lvl2pPr marL="740833" indent="-296333" algn="ctr">
              <a:spcBef>
                <a:spcPts val="0"/>
              </a:spcBef>
              <a:defRPr sz="2400"/>
            </a:lvl2pPr>
            <a:lvl3pPr marL="1185333" indent="-296333" algn="ctr">
              <a:spcBef>
                <a:spcPts val="0"/>
              </a:spcBef>
              <a:defRPr sz="2400"/>
            </a:lvl3pPr>
            <a:lvl4pPr marL="1629833" indent="-296333" algn="ctr">
              <a:spcBef>
                <a:spcPts val="0"/>
              </a:spcBef>
              <a:defRPr sz="2400"/>
            </a:lvl4pPr>
            <a:lvl5pPr marL="2074333" indent="-296333" algn="ctr">
              <a:spcBef>
                <a:spcPts val="0"/>
              </a:spcBef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/>
          <p:nvPr>
            <p:ph type="body" sz="quarter" idx="13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800"/>
            </a:pP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eg"/><Relationship Id="rId3" Type="http://schemas.openxmlformats.org/officeDocument/2006/relationships/image" Target="../media/image2.jpe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3.png"/><Relationship Id="rId9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5.png"/><Relationship Id="rId9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6.png"/><Relationship Id="rId8" Type="http://schemas.openxmlformats.org/officeDocument/2006/relationships/image" Target="../media/image4.png"/><Relationship Id="rId9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2.jpe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Relationship Id="rId8" Type="http://schemas.openxmlformats.org/officeDocument/2006/relationships/image" Target="../media/image4.png"/><Relationship Id="rId9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2.jpe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6.png"/><Relationship Id="rId9" Type="http://schemas.openxmlformats.org/officeDocument/2006/relationships/image" Target="../media/image4.png"/><Relationship Id="rId10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7 Sins in NYC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14781">
              <a:defRPr sz="2272"/>
            </a:pPr>
            <a:r>
              <a:t>Chuan Sun</a:t>
            </a:r>
          </a:p>
          <a:p>
            <a:pPr defTabSz="414781">
              <a:defRPr sz="2272"/>
            </a:pPr>
            <a:r>
              <a:t>NYC Data Science Academy</a:t>
            </a:r>
          </a:p>
          <a:p>
            <a:pPr defTabSz="414781">
              <a:defRPr sz="2272"/>
            </a:pPr>
            <a:r>
              <a:t>July 21, 2016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9" grpId="1"/>
      <p:bldP build="whole" bldLvl="1" animBg="1" rev="0" advAuto="0" spid="120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image8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0054" y="1274454"/>
            <a:ext cx="7204691" cy="720469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1458" y="5517017"/>
            <a:ext cx="855480" cy="1266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653869" y="5603909"/>
            <a:ext cx="951294" cy="1092856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298236" y="5007483"/>
            <a:ext cx="237629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Morning: 7am-10am</a:t>
            </a:r>
          </a:p>
        </p:txBody>
      </p:sp>
      <p:sp>
        <p:nvSpPr>
          <p:cNvPr id="195" name="Shape 195"/>
          <p:cNvSpPr/>
          <p:nvPr/>
        </p:nvSpPr>
        <p:spPr>
          <a:xfrm>
            <a:off x="454870" y="6962989"/>
            <a:ext cx="2376297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Evening: 7pm-10pm</a:t>
            </a:r>
          </a:p>
        </p:txBody>
      </p:sp>
      <p:pic>
        <p:nvPicPr>
          <p:cNvPr id="196" name="image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2774" y="7449132"/>
            <a:ext cx="1079258" cy="10792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490521" y="7569671"/>
            <a:ext cx="873844" cy="8381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9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442854" y="7619596"/>
            <a:ext cx="873844" cy="738328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hape 199"/>
          <p:cNvSpPr/>
          <p:nvPr/>
        </p:nvSpPr>
        <p:spPr>
          <a:xfrm>
            <a:off x="9648411" y="2035762"/>
            <a:ext cx="2376296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Afternoon: 1pm-3pm</a:t>
            </a:r>
          </a:p>
        </p:txBody>
      </p:sp>
      <p:pic>
        <p:nvPicPr>
          <p:cNvPr id="200" name="image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947427" y="2864961"/>
            <a:ext cx="875574" cy="1005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979101" y="2688708"/>
            <a:ext cx="1133713" cy="1087440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Shape 202"/>
          <p:cNvSpPr/>
          <p:nvPr/>
        </p:nvSpPr>
        <p:spPr>
          <a:xfrm>
            <a:off x="6241836" y="215350"/>
            <a:ext cx="3090928" cy="39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900"/>
            </a:lvl1pPr>
          </a:lstStyle>
          <a:p>
            <a:pPr/>
            <a:r>
              <a:t>Middle night: 11pm-3am</a:t>
            </a:r>
          </a:p>
        </p:txBody>
      </p:sp>
      <p:pic>
        <p:nvPicPr>
          <p:cNvPr id="203" name="image8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288026" y="495619"/>
            <a:ext cx="1121854" cy="11218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image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62641" y="392286"/>
            <a:ext cx="1328519" cy="132851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image10.png"/>
          <p:cNvPicPr>
            <a:picLocks noChangeAspect="1"/>
          </p:cNvPicPr>
          <p:nvPr/>
        </p:nvPicPr>
        <p:blipFill>
          <a:blip r:embed="rId9">
            <a:extLst/>
          </a:blip>
          <a:srcRect l="0" t="0" r="1830" b="0"/>
          <a:stretch>
            <a:fillRect/>
          </a:stretch>
        </p:blipFill>
        <p:spPr>
          <a:xfrm>
            <a:off x="7967798" y="817625"/>
            <a:ext cx="873916" cy="715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image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053821" y="512826"/>
            <a:ext cx="1133713" cy="10874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image9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399637" y="806245"/>
            <a:ext cx="873844" cy="738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click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clickEffect" presetSubtype="0" presetID="1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7" grpId="16"/>
      <p:bldP build="whole" bldLvl="1" animBg="1" rev="0" advAuto="0" spid="201" grpId="6"/>
      <p:bldP build="whole" bldLvl="1" animBg="1" rev="0" advAuto="0" spid="204" grpId="13"/>
      <p:bldP build="whole" bldLvl="1" animBg="1" rev="0" advAuto="0" spid="199" grpId="4"/>
      <p:bldP build="whole" bldLvl="1" animBg="1" rev="0" advAuto="0" spid="197" grpId="9"/>
      <p:bldP build="whole" bldLvl="1" animBg="1" rev="0" advAuto="0" spid="193" grpId="3"/>
      <p:bldP build="whole" bldLvl="1" animBg="1" rev="0" advAuto="0" spid="195" grpId="7"/>
      <p:bldP build="whole" bldLvl="1" animBg="1" rev="0" advAuto="0" spid="202" grpId="11"/>
      <p:bldP build="whole" bldLvl="1" animBg="1" rev="0" advAuto="0" spid="192" grpId="2"/>
      <p:bldP build="whole" bldLvl="1" animBg="1" rev="0" advAuto="0" spid="198" grpId="10"/>
      <p:bldP build="whole" bldLvl="1" animBg="1" rev="0" advAuto="0" spid="200" grpId="5"/>
      <p:bldP build="whole" bldLvl="1" animBg="1" rev="0" advAuto="0" spid="196" grpId="8"/>
      <p:bldP build="whole" bldLvl="1" animBg="1" rev="0" advAuto="0" spid="194" grpId="1"/>
      <p:bldP build="whole" bldLvl="1" animBg="1" rev="0" advAuto="0" spid="205" grpId="14"/>
      <p:bldP build="whole" bldLvl="1" animBg="1" rev="0" advAuto="0" spid="206" grpId="15"/>
      <p:bldP build="whole" bldLvl="1" animBg="1" rev="0" advAuto="0" spid="203" grpId="1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10" name="image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9400" y="2336800"/>
            <a:ext cx="4826000" cy="5080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Shape 211"/>
          <p:cNvSpPr/>
          <p:nvPr/>
        </p:nvSpPr>
        <p:spPr>
          <a:xfrm>
            <a:off x="2900577" y="7406216"/>
            <a:ext cx="720364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5am is perhaps the only safe hour!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Offenses density map of Manhattan in 2015</a:t>
            </a:r>
          </a:p>
        </p:txBody>
      </p:sp>
      <p:pic>
        <p:nvPicPr>
          <p:cNvPr id="214" name="Screen Shot 2016-07-19 at 4.53.2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436683"/>
            <a:ext cx="13004800" cy="72932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Offenses density map of Queens in 2015</a:t>
            </a:r>
          </a:p>
        </p:txBody>
      </p:sp>
      <p:pic>
        <p:nvPicPr>
          <p:cNvPr id="217" name="Screen Shot 2016-07-19 at 4.56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508142"/>
            <a:ext cx="13004800" cy="72265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Offenses density map of Bronx in 2015</a:t>
            </a:r>
          </a:p>
        </p:txBody>
      </p:sp>
      <p:pic>
        <p:nvPicPr>
          <p:cNvPr id="220" name="Screen Shot 2016-07-19 at 4.56.1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457525"/>
            <a:ext cx="13004801" cy="73179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Offenses density map of Brooklyn in 2015</a:t>
            </a:r>
          </a:p>
        </p:txBody>
      </p:sp>
      <p:pic>
        <p:nvPicPr>
          <p:cNvPr id="223" name="Screen Shot 2016-07-19 at 5.21.3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515507"/>
            <a:ext cx="13004801" cy="73078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/>
            <a:r>
              <a:t>Offenses density map of Staten Island in 2015</a:t>
            </a:r>
          </a:p>
        </p:txBody>
      </p:sp>
      <p:pic>
        <p:nvPicPr>
          <p:cNvPr id="226" name="Screen Shot 2016-07-19 at 5.20.5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2499739"/>
            <a:ext cx="13004801" cy="72838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Answer</a:t>
            </a:r>
          </a:p>
        </p:txBody>
      </p:sp>
      <p:sp>
        <p:nvSpPr>
          <p:cNvPr id="229" name="Shape 2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NYC becoming safer? Yes!</a:t>
            </a:r>
          </a:p>
          <a:p>
            <a:pPr/>
            <a:r>
              <a:t>Which months of a year are safer? February.</a:t>
            </a:r>
          </a:p>
          <a:p>
            <a:pPr/>
            <a:r>
              <a:t>Which days of a week are safer? Weekend. </a:t>
            </a:r>
          </a:p>
          <a:p>
            <a:pPr/>
            <a:r>
              <a:t>Which hours of a day are safer? 5am.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5632119" y="4552949"/>
            <a:ext cx="174056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Thanks!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dfather-2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541866"/>
            <a:ext cx="13004801" cy="86698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7 Sins</a:t>
            </a:r>
          </a:p>
        </p:txBody>
      </p:sp>
      <p:pic>
        <p:nvPicPr>
          <p:cNvPr id="125" name="image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0316" y="2452154"/>
            <a:ext cx="1725953" cy="25554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815786" y="2543782"/>
            <a:ext cx="2333018" cy="23330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08320" y="2702573"/>
            <a:ext cx="1788496" cy="2054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image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256332" y="2747721"/>
            <a:ext cx="1925143" cy="1925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485765" y="5934278"/>
            <a:ext cx="2142072" cy="20546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image9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017532" y="6145503"/>
            <a:ext cx="2142072" cy="180988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10.png"/>
          <p:cNvPicPr>
            <a:picLocks noChangeAspect="1"/>
          </p:cNvPicPr>
          <p:nvPr/>
        </p:nvPicPr>
        <p:blipFill>
          <a:blip r:embed="rId8">
            <a:extLst/>
          </a:blip>
          <a:srcRect l="0" t="0" r="1830" b="0"/>
          <a:stretch>
            <a:fillRect/>
          </a:stretch>
        </p:blipFill>
        <p:spPr>
          <a:xfrm>
            <a:off x="1885078" y="6169426"/>
            <a:ext cx="2210986" cy="181000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1368117" y="5094471"/>
            <a:ext cx="1415949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Burglary</a:t>
            </a:r>
          </a:p>
        </p:txBody>
      </p:sp>
      <p:sp>
        <p:nvSpPr>
          <p:cNvPr id="133" name="Shape 133"/>
          <p:cNvSpPr/>
          <p:nvPr/>
        </p:nvSpPr>
        <p:spPr>
          <a:xfrm>
            <a:off x="3829236" y="5151539"/>
            <a:ext cx="2306118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Felony assault</a:t>
            </a:r>
          </a:p>
        </p:txBody>
      </p:sp>
      <p:sp>
        <p:nvSpPr>
          <p:cNvPr id="134" name="Shape 134"/>
          <p:cNvSpPr/>
          <p:nvPr/>
        </p:nvSpPr>
        <p:spPr>
          <a:xfrm>
            <a:off x="7180523" y="5151539"/>
            <a:ext cx="2299603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Grand larceny</a:t>
            </a:r>
          </a:p>
        </p:txBody>
      </p:sp>
      <p:sp>
        <p:nvSpPr>
          <p:cNvPr id="135" name="Shape 135"/>
          <p:cNvSpPr/>
          <p:nvPr/>
        </p:nvSpPr>
        <p:spPr>
          <a:xfrm>
            <a:off x="9830787" y="4948339"/>
            <a:ext cx="2776233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700"/>
            </a:pPr>
            <a:r>
              <a:t>Grand larceny of</a:t>
            </a:r>
          </a:p>
          <a:p>
            <a:pPr>
              <a:defRPr sz="2700"/>
            </a:pPr>
            <a:r>
              <a:t>motor vehicle</a:t>
            </a:r>
          </a:p>
        </p:txBody>
      </p:sp>
      <p:sp>
        <p:nvSpPr>
          <p:cNvPr id="136" name="Shape 136"/>
          <p:cNvSpPr/>
          <p:nvPr/>
        </p:nvSpPr>
        <p:spPr>
          <a:xfrm>
            <a:off x="2523658" y="8248359"/>
            <a:ext cx="933832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Rape</a:t>
            </a:r>
          </a:p>
        </p:txBody>
      </p:sp>
      <p:sp>
        <p:nvSpPr>
          <p:cNvPr id="137" name="Shape 137"/>
          <p:cNvSpPr/>
          <p:nvPr/>
        </p:nvSpPr>
        <p:spPr>
          <a:xfrm>
            <a:off x="5839225" y="8263657"/>
            <a:ext cx="1435152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Robbery</a:t>
            </a:r>
          </a:p>
        </p:txBody>
      </p:sp>
      <p:sp>
        <p:nvSpPr>
          <p:cNvPr id="138" name="Shape 138"/>
          <p:cNvSpPr/>
          <p:nvPr/>
        </p:nvSpPr>
        <p:spPr>
          <a:xfrm>
            <a:off x="9655456" y="8263657"/>
            <a:ext cx="1212952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700"/>
            </a:lvl1pPr>
          </a:lstStyle>
          <a:p>
            <a:pPr/>
            <a:r>
              <a:t>Murder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1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1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clickEffect" presetSubtype="1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clickEffect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ntr" nodeType="clickEffect" presetSubtype="1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Class="entr" nodeType="clickEffect" presetSubtype="1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7" grpId="5"/>
      <p:bldP build="whole" bldLvl="1" animBg="1" rev="0" advAuto="0" spid="136" grpId="10"/>
      <p:bldP build="whole" bldLvl="1" animBg="1" rev="0" advAuto="0" spid="134" grpId="6"/>
      <p:bldP build="whole" bldLvl="1" animBg="1" rev="0" advAuto="0" spid="131" grpId="9"/>
      <p:bldP build="whole" bldLvl="1" animBg="1" rev="0" advAuto="0" spid="130" grpId="13"/>
      <p:bldP build="whole" bldLvl="1" animBg="1" rev="0" advAuto="0" spid="133" grpId="4"/>
      <p:bldP build="whole" bldLvl="1" animBg="1" rev="0" advAuto="0" spid="125" grpId="1"/>
      <p:bldP build="whole" bldLvl="1" animBg="1" rev="0" advAuto="0" spid="132" grpId="2"/>
      <p:bldP build="whole" bldLvl="1" animBg="1" rev="0" advAuto="0" spid="135" grpId="8"/>
      <p:bldP build="whole" bldLvl="1" animBg="1" rev="0" advAuto="0" spid="138" grpId="14"/>
      <p:bldP build="whole" bldLvl="1" animBg="1" rev="0" advAuto="0" spid="128" grpId="7"/>
      <p:bldP build="whole" bldLvl="1" animBg="1" rev="0" advAuto="0" spid="137" grpId="12"/>
      <p:bldP build="whole" bldLvl="1" animBg="1" rev="0" advAuto="0" spid="126" grpId="3"/>
      <p:bldP build="whole" bldLvl="1" animBg="1" rev="0" advAuto="0" spid="129" grpId="1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Dataset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NYPD 7 Major Felony Incidents dataset</a:t>
            </a:r>
          </a:p>
          <a:p>
            <a:pPr/>
            <a:r>
              <a:t>~1.1 million incidents, 22 variables, 194 MB size</a:t>
            </a:r>
          </a:p>
          <a:p>
            <a:pPr/>
            <a:r>
              <a:t>Extracted all incidents in the last 10 years (2006-2015)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  <p:sp>
        <p:nvSpPr>
          <p:cNvPr id="144" name="Shape 1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 NYC becoming safer over the last 10 years?</a:t>
            </a:r>
          </a:p>
          <a:p>
            <a:pPr/>
            <a:r>
              <a:t>Which months of a year are safer?</a:t>
            </a:r>
          </a:p>
          <a:p>
            <a:pPr/>
            <a:r>
              <a:t>Which days of a week are safer?</a:t>
            </a:r>
          </a:p>
          <a:p>
            <a:pPr/>
            <a:r>
              <a:t>Which hours of a day are safer?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Trend in 10 years</a:t>
            </a:r>
          </a:p>
        </p:txBody>
      </p:sp>
      <p:pic>
        <p:nvPicPr>
          <p:cNvPr id="147" name="image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345" y="3104650"/>
            <a:ext cx="12534111" cy="507465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74351" y="6433141"/>
            <a:ext cx="778418" cy="11525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image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743224" y="4652050"/>
            <a:ext cx="862711" cy="827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484545" y="4637632"/>
            <a:ext cx="1277347" cy="12773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7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554289" y="2849546"/>
            <a:ext cx="1618061" cy="1858844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9487459" y="6338847"/>
            <a:ext cx="774225" cy="2793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3" name="Shape 153"/>
          <p:cNvSpPr/>
          <p:nvPr/>
        </p:nvSpPr>
        <p:spPr>
          <a:xfrm flipV="1">
            <a:off x="8119758" y="5203441"/>
            <a:ext cx="494822" cy="49482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4" name="image8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781859" y="6066763"/>
            <a:ext cx="827499" cy="827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image9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924887" y="7592928"/>
            <a:ext cx="1277347" cy="1079255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/>
        </p:nvSpPr>
        <p:spPr>
          <a:xfrm>
            <a:off x="9487459" y="7542979"/>
            <a:ext cx="488730" cy="14658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7" name="image10.png"/>
          <p:cNvPicPr>
            <a:picLocks noChangeAspect="1"/>
          </p:cNvPicPr>
          <p:nvPr/>
        </p:nvPicPr>
        <p:blipFill>
          <a:blip r:embed="rId9">
            <a:extLst/>
          </a:blip>
          <a:srcRect l="0" t="0" r="1830" b="0"/>
          <a:stretch>
            <a:fillRect/>
          </a:stretch>
        </p:blipFill>
        <p:spPr>
          <a:xfrm>
            <a:off x="1449826" y="6460473"/>
            <a:ext cx="1010852" cy="8275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Incidents by month</a:t>
            </a:r>
          </a:p>
        </p:txBody>
      </p:sp>
      <p:pic>
        <p:nvPicPr>
          <p:cNvPr id="160" name="image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3213632"/>
            <a:ext cx="13004802" cy="50789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2889" y="3820845"/>
            <a:ext cx="574247" cy="8502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11817" y="3717631"/>
            <a:ext cx="1005868" cy="10058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image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960810" y="4177729"/>
            <a:ext cx="875574" cy="1005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image8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979511" y="3854336"/>
            <a:ext cx="1005868" cy="1005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image10.png"/>
          <p:cNvPicPr>
            <a:picLocks noChangeAspect="1"/>
          </p:cNvPicPr>
          <p:nvPr/>
        </p:nvPicPr>
        <p:blipFill>
          <a:blip r:embed="rId7">
            <a:extLst/>
          </a:blip>
          <a:srcRect l="0" t="0" r="1830" b="0"/>
          <a:stretch>
            <a:fillRect/>
          </a:stretch>
        </p:blipFill>
        <p:spPr>
          <a:xfrm>
            <a:off x="1798310" y="6143669"/>
            <a:ext cx="1010851" cy="8275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3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956440" y="5786830"/>
            <a:ext cx="716622" cy="687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9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759924" y="6017785"/>
            <a:ext cx="1277346" cy="10792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0">
              <a:defRPr sz="7600"/>
            </a:lvl1pPr>
          </a:lstStyle>
          <a:p>
            <a:pPr/>
            <a:r>
              <a:t>Incidents by day of week</a:t>
            </a:r>
          </a:p>
        </p:txBody>
      </p:sp>
      <p:pic>
        <p:nvPicPr>
          <p:cNvPr id="170" name="image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2833405"/>
            <a:ext cx="13004802" cy="51234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7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9529" y="3646602"/>
            <a:ext cx="574247" cy="8502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689231" y="3568789"/>
            <a:ext cx="1005868" cy="1005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3" name="image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575938" y="3657974"/>
            <a:ext cx="827499" cy="827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4" name="image7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50554" y="4652936"/>
            <a:ext cx="875573" cy="10058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75" name="image10.png"/>
          <p:cNvPicPr>
            <a:picLocks noChangeAspect="1"/>
          </p:cNvPicPr>
          <p:nvPr/>
        </p:nvPicPr>
        <p:blipFill>
          <a:blip r:embed="rId7">
            <a:extLst/>
          </a:blip>
          <a:srcRect l="0" t="0" r="1830" b="0"/>
          <a:stretch>
            <a:fillRect/>
          </a:stretch>
        </p:blipFill>
        <p:spPr>
          <a:xfrm>
            <a:off x="8102707" y="3657979"/>
            <a:ext cx="1010852" cy="8275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image3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9812821" y="3657974"/>
            <a:ext cx="862712" cy="8274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image9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1374804" y="3532096"/>
            <a:ext cx="1277348" cy="10792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Incidents by hour</a:t>
            </a:r>
          </a:p>
        </p:txBody>
      </p:sp>
      <p:sp>
        <p:nvSpPr>
          <p:cNvPr id="180" name="Shape 1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ff</a:t>
            </a:r>
          </a:p>
        </p:txBody>
      </p:sp>
      <p:pic>
        <p:nvPicPr>
          <p:cNvPr id="181" name="image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2222814"/>
            <a:ext cx="13004803" cy="246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image1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4659981"/>
            <a:ext cx="13004802" cy="48724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image7.jpe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69447" y="5484066"/>
            <a:ext cx="972852" cy="14404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image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83309" y="5540018"/>
            <a:ext cx="1328518" cy="13285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7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207028" y="5117095"/>
            <a:ext cx="875574" cy="10058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8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290814" y="5643352"/>
            <a:ext cx="1121853" cy="11218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10.png"/>
          <p:cNvPicPr>
            <a:picLocks noChangeAspect="1"/>
          </p:cNvPicPr>
          <p:nvPr/>
        </p:nvPicPr>
        <p:blipFill>
          <a:blip r:embed="rId8">
            <a:extLst/>
          </a:blip>
          <a:srcRect l="0" t="0" r="1829" b="0"/>
          <a:stretch>
            <a:fillRect/>
          </a:stretch>
        </p:blipFill>
        <p:spPr>
          <a:xfrm>
            <a:off x="7849265" y="5660559"/>
            <a:ext cx="1328478" cy="108754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3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725087" y="5660559"/>
            <a:ext cx="1133713" cy="10874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9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11406278" y="5664651"/>
            <a:ext cx="1277348" cy="1079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